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73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81" r:id="rId12"/>
    <p:sldId id="264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80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E4E"/>
    <a:srgbClr val="04A5DF"/>
    <a:srgbClr val="B81D41"/>
    <a:srgbClr val="09803B"/>
    <a:srgbClr val="930504"/>
    <a:srgbClr val="800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63"/>
  </p:normalViewPr>
  <p:slideViewPr>
    <p:cSldViewPr snapToGrid="0" snapToObjects="1">
      <p:cViewPr varScale="1">
        <p:scale>
          <a:sx n="92" d="100"/>
          <a:sy n="92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dzone.com/articles/top-20-git-commands-with-exampl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ru/v1/&#1042;&#1074;&#1077;&#1076;&#1077;&#1085;&#1080;&#1077;-&#1054;&#1089;&#1085;&#1086;&#1074;&#1099;-Git" TargetMode="External"/><Relationship Id="rId2" Type="http://schemas.openxmlformats.org/officeDocument/2006/relationships/hyperlink" Target="https://dzone.com/articles/top-20-git-commands-with-examp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lab.com/GregorHorvatH/git-firststeps" TargetMode="Externa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grammer" TargetMode="External"/><Relationship Id="rId13" Type="http://schemas.openxmlformats.org/officeDocument/2006/relationships/hyperlink" Target="https://en.wikipedia.org/wiki/Git#cite_note-linusGoogleTalk-11" TargetMode="External"/><Relationship Id="rId3" Type="http://schemas.openxmlformats.org/officeDocument/2006/relationships/hyperlink" Target="https://en.wikipedia.org/wiki/Git#cite_note-:0-7" TargetMode="External"/><Relationship Id="rId7" Type="http://schemas.openxmlformats.org/officeDocument/2006/relationships/hyperlink" Target="https://en.wikipedia.org/wiki/Git#cite_note-effcomp-8" TargetMode="External"/><Relationship Id="rId12" Type="http://schemas.openxmlformats.org/officeDocument/2006/relationships/hyperlink" Target="https://en.wikipedia.org/wiki/Git#cite_note-integrity_goals-10" TargetMode="External"/><Relationship Id="rId2" Type="http://schemas.openxmlformats.org/officeDocument/2006/relationships/hyperlink" Target="https://en.wikipedia.org/wiki/Help:IPA/Englis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ftware_development" TargetMode="External"/><Relationship Id="rId11" Type="http://schemas.openxmlformats.org/officeDocument/2006/relationships/hyperlink" Target="https://en.wikipedia.org/wiki/Data_integrity" TargetMode="External"/><Relationship Id="rId5" Type="http://schemas.openxmlformats.org/officeDocument/2006/relationships/hyperlink" Target="https://en.wikipedia.org/wiki/Source_code" TargetMode="External"/><Relationship Id="rId15" Type="http://schemas.openxmlformats.org/officeDocument/2006/relationships/image" Target="../media/image9.tiff"/><Relationship Id="rId10" Type="http://schemas.openxmlformats.org/officeDocument/2006/relationships/hyperlink" Target="https://en.wikipedia.org/wiki/Git#cite_note-kernel_SCM_saga-9" TargetMode="External"/><Relationship Id="rId4" Type="http://schemas.openxmlformats.org/officeDocument/2006/relationships/hyperlink" Target="https://en.wikipedia.org/wiki/Distributed_version_control" TargetMode="External"/><Relationship Id="rId9" Type="http://schemas.openxmlformats.org/officeDocument/2006/relationships/hyperlink" Target="https://en.wikipedia.org/wiki/Computer_file" TargetMode="External"/><Relationship Id="rId1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E433-F467-4B41-9E30-63A8401BB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214" y="802298"/>
            <a:ext cx="8637073" cy="2541431"/>
          </a:xfrm>
        </p:spPr>
        <p:txBody>
          <a:bodyPr/>
          <a:lstStyle/>
          <a:p>
            <a:r>
              <a:rPr lang="en-US" dirty="0"/>
              <a:t>Git – first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DD071-78AE-A549-A925-0CCB7C215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2215" y="3531204"/>
            <a:ext cx="6820350" cy="977621"/>
          </a:xfrm>
        </p:spPr>
        <p:txBody>
          <a:bodyPr/>
          <a:lstStyle/>
          <a:p>
            <a:r>
              <a:rPr lang="en-US" dirty="0"/>
              <a:t>For those who make first steps in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D3F53-0458-A946-B3BB-C774C6E9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8" y="2227773"/>
            <a:ext cx="1423521" cy="142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5E6C0-5DCC-D842-9BF7-6AAAD511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8" y="2939533"/>
            <a:ext cx="4537224" cy="45372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5CFE32-D416-924A-8004-A3EFAA76A932}"/>
              </a:ext>
            </a:extLst>
          </p:cNvPr>
          <p:cNvCxnSpPr>
            <a:cxnSpLocks/>
          </p:cNvCxnSpPr>
          <p:nvPr/>
        </p:nvCxnSpPr>
        <p:spPr>
          <a:xfrm>
            <a:off x="2417779" y="3536576"/>
            <a:ext cx="86491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6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3A52-2928-EA4D-902B-CC1EC3EF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Create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75FE-A253-0B42-8871-FBB08BFD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433" y="-208948"/>
            <a:ext cx="7062702" cy="75473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D8F46D-94F7-514D-B020-5922C43A0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112313" cy="34506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Fill: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4E4E4E"/>
                </a:solidFill>
              </a:rPr>
              <a:t>   - username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4E4E4E"/>
                </a:solidFill>
              </a:rPr>
              <a:t>   - email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4E4E4E"/>
                </a:solidFill>
              </a:rPr>
              <a:t>   - password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406013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FAFE-E943-0941-8EE1-F9D55846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see this,</a:t>
            </a:r>
            <a:br>
              <a:rPr lang="en-US" dirty="0"/>
            </a:br>
            <a:r>
              <a:rPr lang="en-US" dirty="0"/>
              <a:t>you are ready to read the next slide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F3C62-3FAB-3E4E-AB85-0134FEE7F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6" b="21744"/>
          <a:stretch/>
        </p:blipFill>
        <p:spPr>
          <a:xfrm>
            <a:off x="1451579" y="2044235"/>
            <a:ext cx="9603275" cy="40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9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FC8-00A8-1C4A-A89A-10B864E7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Create new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097E-D570-2749-8FA8-A1EB4721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780"/>
            <a:ext cx="12192000" cy="49092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D805CC-1A0E-2848-B0C8-7D7CC8DBC626}"/>
              </a:ext>
            </a:extLst>
          </p:cNvPr>
          <p:cNvSpPr/>
          <p:nvPr/>
        </p:nvSpPr>
        <p:spPr>
          <a:xfrm>
            <a:off x="8632556" y="2433234"/>
            <a:ext cx="3559444" cy="2758698"/>
          </a:xfrm>
          <a:prstGeom prst="ellipse">
            <a:avLst/>
          </a:prstGeom>
          <a:noFill/>
          <a:ln w="76200">
            <a:solidFill>
              <a:srgbClr val="FF0000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07D7-6A9D-784D-9DF4-9A36073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4801638" cy="104923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Without </a:t>
            </a:r>
            <a:r>
              <a:rPr lang="en-US" dirty="0" err="1"/>
              <a:t>readme.md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F1083-5EED-884C-9B22-845EED5B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r="34915"/>
          <a:stretch/>
        </p:blipFill>
        <p:spPr>
          <a:xfrm>
            <a:off x="6845592" y="185979"/>
            <a:ext cx="5346408" cy="6081701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134A33-5A9E-6447-8927-B2A5EB6FFAF2}"/>
              </a:ext>
            </a:extLst>
          </p:cNvPr>
          <p:cNvSpPr/>
          <p:nvPr/>
        </p:nvSpPr>
        <p:spPr>
          <a:xfrm>
            <a:off x="6659613" y="4494508"/>
            <a:ext cx="779575" cy="779575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E6FC6-A809-8D49-A85D-82BFEF916BA6}"/>
              </a:ext>
            </a:extLst>
          </p:cNvPr>
          <p:cNvSpPr/>
          <p:nvPr/>
        </p:nvSpPr>
        <p:spPr>
          <a:xfrm>
            <a:off x="11128828" y="1392089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31E71-D9A0-E149-929B-89181C1D785B}"/>
              </a:ext>
            </a:extLst>
          </p:cNvPr>
          <p:cNvSpPr/>
          <p:nvPr/>
        </p:nvSpPr>
        <p:spPr>
          <a:xfrm>
            <a:off x="5959112" y="442263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8A16F-167C-A643-8686-B345BD7AD65D}"/>
              </a:ext>
            </a:extLst>
          </p:cNvPr>
          <p:cNvSpPr/>
          <p:nvPr/>
        </p:nvSpPr>
        <p:spPr>
          <a:xfrm>
            <a:off x="8336550" y="549655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A68F0-A9D3-654C-8A2A-A1CCC763C950}"/>
              </a:ext>
            </a:extLst>
          </p:cNvPr>
          <p:cNvSpPr/>
          <p:nvPr/>
        </p:nvSpPr>
        <p:spPr>
          <a:xfrm>
            <a:off x="1451579" y="204972"/>
            <a:ext cx="480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new repository, variant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5D02B3-6428-6542-86E3-54A8C998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346408" cy="345061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Repository name</a:t>
            </a:r>
          </a:p>
          <a:p>
            <a:r>
              <a:rPr lang="en-US" sz="2800" dirty="0">
                <a:solidFill>
                  <a:srgbClr val="4E4E4E"/>
                </a:solidFill>
              </a:rPr>
              <a:t>Description (optional)</a:t>
            </a:r>
          </a:p>
          <a:p>
            <a:r>
              <a:rPr lang="en-US" sz="2800" dirty="0">
                <a:solidFill>
                  <a:srgbClr val="4E4E4E"/>
                </a:solidFill>
              </a:rPr>
              <a:t>Do NOT check “</a:t>
            </a:r>
            <a:r>
              <a:rPr lang="en-US" sz="2800" i="1" dirty="0">
                <a:solidFill>
                  <a:srgbClr val="4E4E4E"/>
                </a:solidFill>
              </a:rPr>
              <a:t>Initialize this repository with a README</a:t>
            </a:r>
            <a:r>
              <a:rPr lang="en-US" sz="2800" dirty="0">
                <a:solidFill>
                  <a:srgbClr val="4E4E4E"/>
                </a:solidFill>
              </a:rPr>
              <a:t>”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Create repository</a:t>
            </a:r>
          </a:p>
        </p:txBody>
      </p:sp>
    </p:spTree>
    <p:extLst>
      <p:ext uri="{BB962C8B-B14F-4D97-AF65-F5344CB8AC3E}">
        <p14:creationId xmlns:p14="http://schemas.microsoft.com/office/powerpoint/2010/main" val="57021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FD8-A1ED-5F4A-A7D0-E7663803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 and Link</a:t>
            </a:r>
            <a:br>
              <a:rPr lang="en-US" dirty="0"/>
            </a:br>
            <a:r>
              <a:rPr lang="en-US" dirty="0"/>
              <a:t>the local and remote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6C0E-9BD0-E149-9CEF-E7C5FA226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544109" cy="40377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echo "# git-demo" &gt;&gt; </a:t>
            </a:r>
            <a:r>
              <a:rPr lang="en-US" sz="2800" dirty="0" err="1">
                <a:solidFill>
                  <a:srgbClr val="4E4E4E"/>
                </a:solidFill>
              </a:rPr>
              <a:t>README.md</a:t>
            </a:r>
            <a:r>
              <a:rPr lang="en-US" sz="2800" dirty="0">
                <a:solidFill>
                  <a:srgbClr val="4E4E4E"/>
                </a:solidFill>
              </a:rPr>
              <a:t>           </a:t>
            </a:r>
            <a:r>
              <a:rPr lang="en-US" sz="2800" i="1" dirty="0">
                <a:solidFill>
                  <a:srgbClr val="800604"/>
                </a:solidFill>
              </a:rPr>
              <a:t>(just create a file)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</a:t>
            </a:r>
            <a:r>
              <a:rPr lang="en-US" sz="2800" dirty="0" err="1">
                <a:solidFill>
                  <a:srgbClr val="4E4E4E"/>
                </a:solidFill>
              </a:rPr>
              <a:t>init</a:t>
            </a:r>
            <a:endParaRPr lang="en-US" sz="2800" dirty="0">
              <a:solidFill>
                <a:srgbClr val="4E4E4E"/>
              </a:solidFill>
            </a:endParaRPr>
          </a:p>
          <a:p>
            <a:r>
              <a:rPr lang="en-US" sz="2800" dirty="0">
                <a:solidFill>
                  <a:srgbClr val="4E4E4E"/>
                </a:solidFill>
              </a:rPr>
              <a:t>git remote add origin </a:t>
            </a:r>
            <a:r>
              <a:rPr lang="en-US" sz="2800" dirty="0">
                <a:solidFill>
                  <a:srgbClr val="B81D41"/>
                </a:solidFill>
              </a:rPr>
              <a:t>https://</a:t>
            </a:r>
            <a:r>
              <a:rPr lang="en-US" sz="2800" dirty="0" err="1">
                <a:solidFill>
                  <a:srgbClr val="B81D41"/>
                </a:solidFill>
              </a:rPr>
              <a:t>github.com</a:t>
            </a:r>
            <a:r>
              <a:rPr lang="en-US" sz="2800" dirty="0">
                <a:solidFill>
                  <a:srgbClr val="B81D41"/>
                </a:solidFill>
              </a:rPr>
              <a:t>/YOUR-GIT/git-demo.git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add </a:t>
            </a:r>
            <a:r>
              <a:rPr lang="en-US" sz="2800" dirty="0" err="1">
                <a:solidFill>
                  <a:srgbClr val="4E4E4E"/>
                </a:solidFill>
              </a:rPr>
              <a:t>README.md</a:t>
            </a:r>
            <a:endParaRPr lang="en-US" sz="2800" dirty="0">
              <a:solidFill>
                <a:srgbClr val="4E4E4E"/>
              </a:solidFill>
            </a:endParaRPr>
          </a:p>
          <a:p>
            <a:r>
              <a:rPr lang="en-US" sz="2800" dirty="0">
                <a:solidFill>
                  <a:srgbClr val="4E4E4E"/>
                </a:solidFill>
              </a:rPr>
              <a:t>git commit -m "first commit”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push -u origin 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DF03D-CCE3-504E-B084-51E80EC65C46}"/>
              </a:ext>
            </a:extLst>
          </p:cNvPr>
          <p:cNvSpPr/>
          <p:nvPr/>
        </p:nvSpPr>
        <p:spPr>
          <a:xfrm>
            <a:off x="1451579" y="204972"/>
            <a:ext cx="480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new repository, variant 1</a:t>
            </a:r>
          </a:p>
        </p:txBody>
      </p:sp>
    </p:spTree>
    <p:extLst>
      <p:ext uri="{BB962C8B-B14F-4D97-AF65-F5344CB8AC3E}">
        <p14:creationId xmlns:p14="http://schemas.microsoft.com/office/powerpoint/2010/main" val="203713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07D7-6A9D-784D-9DF4-9A36073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4801638" cy="104923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readme.md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4F01D-381E-974A-B88D-11A21EAE8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26"/>
          <a:stretch/>
        </p:blipFill>
        <p:spPr>
          <a:xfrm>
            <a:off x="6915097" y="121971"/>
            <a:ext cx="5276903" cy="6170341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5134A33-5A9E-6447-8927-B2A5EB6FFAF2}"/>
              </a:ext>
            </a:extLst>
          </p:cNvPr>
          <p:cNvSpPr/>
          <p:nvPr/>
        </p:nvSpPr>
        <p:spPr>
          <a:xfrm>
            <a:off x="6659613" y="4494508"/>
            <a:ext cx="779575" cy="779575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E6FC6-A809-8D49-A85D-82BFEF916BA6}"/>
              </a:ext>
            </a:extLst>
          </p:cNvPr>
          <p:cNvSpPr/>
          <p:nvPr/>
        </p:nvSpPr>
        <p:spPr>
          <a:xfrm>
            <a:off x="11128828" y="1392089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31E71-D9A0-E149-929B-89181C1D785B}"/>
              </a:ext>
            </a:extLst>
          </p:cNvPr>
          <p:cNvSpPr/>
          <p:nvPr/>
        </p:nvSpPr>
        <p:spPr>
          <a:xfrm>
            <a:off x="5959112" y="442263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8A16F-167C-A643-8686-B345BD7AD65D}"/>
              </a:ext>
            </a:extLst>
          </p:cNvPr>
          <p:cNvSpPr/>
          <p:nvPr/>
        </p:nvSpPr>
        <p:spPr>
          <a:xfrm>
            <a:off x="8336550" y="549655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A68F0-A9D3-654C-8A2A-A1CCC763C950}"/>
              </a:ext>
            </a:extLst>
          </p:cNvPr>
          <p:cNvSpPr/>
          <p:nvPr/>
        </p:nvSpPr>
        <p:spPr>
          <a:xfrm>
            <a:off x="1451579" y="204972"/>
            <a:ext cx="480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new repository, variant 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5D02B3-6428-6542-86E3-54A8C998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073714" cy="345061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Repository name</a:t>
            </a:r>
          </a:p>
          <a:p>
            <a:r>
              <a:rPr lang="en-US" sz="2800" dirty="0">
                <a:solidFill>
                  <a:srgbClr val="4E4E4E"/>
                </a:solidFill>
              </a:rPr>
              <a:t>Description (optional)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Check “</a:t>
            </a:r>
            <a:r>
              <a:rPr lang="en-US" sz="2800" i="1" dirty="0">
                <a:solidFill>
                  <a:srgbClr val="4E4E4E"/>
                </a:solidFill>
              </a:rPr>
              <a:t>Initialize this repository with a README</a:t>
            </a:r>
            <a:r>
              <a:rPr lang="en-US" sz="2800" dirty="0">
                <a:solidFill>
                  <a:srgbClr val="4E4E4E"/>
                </a:solidFill>
              </a:rPr>
              <a:t>”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Create repository</a:t>
            </a:r>
          </a:p>
        </p:txBody>
      </p:sp>
    </p:spTree>
    <p:extLst>
      <p:ext uri="{BB962C8B-B14F-4D97-AF65-F5344CB8AC3E}">
        <p14:creationId xmlns:p14="http://schemas.microsoft.com/office/powerpoint/2010/main" val="336210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FD8-A1ED-5F4A-A7D0-E7663803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Clone the remote repository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DF03D-CCE3-504E-B084-51E80EC65C46}"/>
              </a:ext>
            </a:extLst>
          </p:cNvPr>
          <p:cNvSpPr/>
          <p:nvPr/>
        </p:nvSpPr>
        <p:spPr>
          <a:xfrm>
            <a:off x="1451579" y="204972"/>
            <a:ext cx="480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new repository, variant 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0BDC95-3958-894D-A5C3-9BD0B56FF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149858"/>
            <a:ext cx="9604375" cy="3182172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B44B9-C43D-5749-94FC-445ED04B9004}"/>
              </a:ext>
            </a:extLst>
          </p:cNvPr>
          <p:cNvSpPr/>
          <p:nvPr/>
        </p:nvSpPr>
        <p:spPr>
          <a:xfrm>
            <a:off x="10771763" y="235209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83363-EA5D-5641-818D-000AA951EA02}"/>
              </a:ext>
            </a:extLst>
          </p:cNvPr>
          <p:cNvSpPr/>
          <p:nvPr/>
        </p:nvSpPr>
        <p:spPr>
          <a:xfrm>
            <a:off x="10741025" y="3380395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GB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781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DA501A-F86A-BF4C-9789-02D51C3B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Clone the remote repository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66AB8D-A808-AF46-84CF-9C6158B6EC82}"/>
              </a:ext>
            </a:extLst>
          </p:cNvPr>
          <p:cNvSpPr/>
          <p:nvPr/>
        </p:nvSpPr>
        <p:spPr>
          <a:xfrm>
            <a:off x="1451579" y="204972"/>
            <a:ext cx="480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new repository, variant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053D2C2-01F6-814D-81D3-75ADD59AA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544109" cy="40377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git clone </a:t>
            </a:r>
            <a:r>
              <a:rPr lang="en-US" sz="2800" dirty="0">
                <a:solidFill>
                  <a:srgbClr val="B81D41"/>
                </a:solidFill>
              </a:rPr>
              <a:t>https://</a:t>
            </a:r>
            <a:r>
              <a:rPr lang="en-US" sz="2800" dirty="0" err="1">
                <a:solidFill>
                  <a:srgbClr val="B81D41"/>
                </a:solidFill>
              </a:rPr>
              <a:t>github.com</a:t>
            </a:r>
            <a:r>
              <a:rPr lang="en-US" sz="2800" dirty="0">
                <a:solidFill>
                  <a:srgbClr val="B81D41"/>
                </a:solidFill>
              </a:rPr>
              <a:t>/YOUR-GIT/git-demo.git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cd git-demo</a:t>
            </a:r>
          </a:p>
          <a:p>
            <a:r>
              <a:rPr lang="en-US" sz="2800" dirty="0">
                <a:solidFill>
                  <a:srgbClr val="4E4E4E"/>
                </a:solidFill>
              </a:rPr>
              <a:t>… make changes …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add .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commit -m “first commit”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656E72-B300-1A4A-BFE7-3B9754A9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77" y="2439218"/>
            <a:ext cx="6844547" cy="36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1229-0CA5-454F-AC5A-1FD09148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Frequently used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21FB-CD00-9648-B515-93096510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git clone [</a:t>
            </a:r>
            <a:r>
              <a:rPr lang="en-US" sz="2800" dirty="0" err="1">
                <a:solidFill>
                  <a:srgbClr val="4E4E4E"/>
                </a:solidFill>
              </a:rPr>
              <a:t>url</a:t>
            </a:r>
            <a:r>
              <a:rPr lang="en-US" sz="2800" dirty="0">
                <a:solidFill>
                  <a:srgbClr val="4E4E4E"/>
                </a:solidFill>
              </a:rPr>
              <a:t>]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status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add [filename]    </a:t>
            </a:r>
            <a:r>
              <a:rPr lang="en-US" sz="2800" dirty="0">
                <a:solidFill>
                  <a:srgbClr val="B81D41"/>
                </a:solidFill>
              </a:rPr>
              <a:t>|</a:t>
            </a:r>
            <a:r>
              <a:rPr lang="en-US" sz="2800" dirty="0">
                <a:solidFill>
                  <a:srgbClr val="4E4E4E"/>
                </a:solidFill>
              </a:rPr>
              <a:t>    git add .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commit -m [comment]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push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pull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8C3C08-28C4-524F-82BC-50744F723C27}"/>
              </a:ext>
            </a:extLst>
          </p:cNvPr>
          <p:cNvSpPr txBox="1">
            <a:spLocks/>
          </p:cNvSpPr>
          <p:nvPr/>
        </p:nvSpPr>
        <p:spPr>
          <a:xfrm>
            <a:off x="1451578" y="2015732"/>
            <a:ext cx="9603275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clone the remote repository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check the status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add file(s) to commit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commit changes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push changes to server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rgbClr val="B81D41"/>
                </a:solidFill>
              </a:rPr>
              <a:t>fetch changes from the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FD137-9EB1-424F-A739-7895BAE4DD24}"/>
              </a:ext>
            </a:extLst>
          </p:cNvPr>
          <p:cNvSpPr/>
          <p:nvPr/>
        </p:nvSpPr>
        <p:spPr>
          <a:xfrm>
            <a:off x="38068" y="350153"/>
            <a:ext cx="10020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https://dzone.com/articles/top-20-git-commands-with-examples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295AE-6BA5-6F43-94D5-B534643B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F92-4958-D642-B06D-897254AD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branches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A9D115-7BBA-0E48-AD13-4082F6D87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052" y="108488"/>
            <a:ext cx="7695782" cy="5944993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B9BB77-861F-9445-B890-AA79854C1708}"/>
              </a:ext>
            </a:extLst>
          </p:cNvPr>
          <p:cNvSpPr/>
          <p:nvPr/>
        </p:nvSpPr>
        <p:spPr>
          <a:xfrm>
            <a:off x="1451579" y="2180452"/>
            <a:ext cx="26554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D4D4D"/>
                </a:solidFill>
                <a:latin typeface="-apple-system"/>
              </a:rPr>
              <a:t>A branch represents an independent line of 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57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4F9-3FD3-8F46-9C3A-6F4E42F8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Gergel </a:t>
            </a:r>
            <a:r>
              <a:rPr lang="en-US" dirty="0" err="1"/>
              <a:t>Gorvat</a:t>
            </a:r>
            <a:endParaRPr lang="en-US" dirty="0"/>
          </a:p>
        </p:txBody>
      </p:sp>
      <p:pic>
        <p:nvPicPr>
          <p:cNvPr id="4" name="Picture 2" descr="C:\Users\gergel.gorvat\Desktop\photos_huawei_p20_lite\IMG_20190214_151724.jpg">
            <a:extLst>
              <a:ext uri="{FF2B5EF4-FFF2-40B4-BE49-F238E27FC236}">
                <a16:creationId xmlns:a16="http://schemas.microsoft.com/office/drawing/2014/main" id="{9EAB6616-311F-E74C-BAAE-EFA0D8252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177642" y="1302417"/>
            <a:ext cx="5330948" cy="4001261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420C9-1E83-A541-BF3F-108EBF8BE777}"/>
              </a:ext>
            </a:extLst>
          </p:cNvPr>
          <p:cNvSpPr txBox="1"/>
          <p:nvPr/>
        </p:nvSpPr>
        <p:spPr>
          <a:xfrm>
            <a:off x="1451579" y="1898574"/>
            <a:ext cx="326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Front-End Developer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0CA29-573E-084E-BECE-9870B1BB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0" y="3111500"/>
            <a:ext cx="3048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1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6F9C-ACCD-124D-9027-BEE5C42D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create new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749C-09A2-7149-98D8-F71DDB43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git checkout -b </a:t>
            </a:r>
            <a:r>
              <a:rPr lang="en-US" sz="2800" u="sng" dirty="0">
                <a:solidFill>
                  <a:srgbClr val="4E4E4E"/>
                </a:solidFill>
              </a:rPr>
              <a:t>[</a:t>
            </a:r>
            <a:r>
              <a:rPr lang="en-US" sz="2800" u="sng" dirty="0" err="1">
                <a:solidFill>
                  <a:srgbClr val="09803B"/>
                </a:solidFill>
              </a:rPr>
              <a:t>new_branch</a:t>
            </a:r>
            <a:r>
              <a:rPr lang="en-US" sz="2800" u="sng" dirty="0">
                <a:solidFill>
                  <a:srgbClr val="4E4E4E"/>
                </a:solidFill>
              </a:rPr>
              <a:t>]</a:t>
            </a:r>
            <a:r>
              <a:rPr lang="en-US" sz="2800" baseline="30000" dirty="0">
                <a:solidFill>
                  <a:srgbClr val="B81D41"/>
                </a:solidFill>
              </a:rPr>
              <a:t>*</a:t>
            </a:r>
          </a:p>
          <a:p>
            <a:r>
              <a:rPr lang="en-US" sz="2800" dirty="0">
                <a:solidFill>
                  <a:srgbClr val="4E4E4E"/>
                </a:solidFill>
              </a:rPr>
              <a:t>… make changes …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add .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commit -m [comment]</a:t>
            </a:r>
          </a:p>
          <a:p>
            <a:r>
              <a:rPr lang="en-US" sz="2800" dirty="0">
                <a:solidFill>
                  <a:srgbClr val="0070C0"/>
                </a:solidFill>
              </a:rPr>
              <a:t>git push </a:t>
            </a:r>
            <a:r>
              <a:rPr lang="en-US" sz="2800" u="sng" dirty="0">
                <a:solidFill>
                  <a:srgbClr val="0070C0"/>
                </a:solidFill>
              </a:rPr>
              <a:t>--set-upstream origin </a:t>
            </a:r>
            <a:r>
              <a:rPr lang="en-US" sz="2800" u="sng" dirty="0">
                <a:solidFill>
                  <a:srgbClr val="4E4E4E"/>
                </a:solidFill>
              </a:rPr>
              <a:t>[</a:t>
            </a:r>
            <a:r>
              <a:rPr lang="en-US" sz="2800" u="sng" dirty="0" err="1">
                <a:solidFill>
                  <a:srgbClr val="09803B"/>
                </a:solidFill>
              </a:rPr>
              <a:t>new_branch</a:t>
            </a:r>
            <a:r>
              <a:rPr lang="en-US" sz="2800" u="sng" dirty="0">
                <a:solidFill>
                  <a:srgbClr val="4E4E4E"/>
                </a:solidFill>
              </a:rPr>
              <a:t>]</a:t>
            </a:r>
            <a:r>
              <a:rPr lang="en-US" sz="2800" baseline="30000" dirty="0">
                <a:solidFill>
                  <a:srgbClr val="B81D41"/>
                </a:solidFill>
              </a:rPr>
              <a:t>*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C4ED5-661C-D54B-B8B1-0272D809497B}"/>
              </a:ext>
            </a:extLst>
          </p:cNvPr>
          <p:cNvSpPr txBox="1">
            <a:spLocks/>
          </p:cNvSpPr>
          <p:nvPr/>
        </p:nvSpPr>
        <p:spPr>
          <a:xfrm>
            <a:off x="3251200" y="5144944"/>
            <a:ext cx="7803653" cy="64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baseline="30000" dirty="0">
                <a:solidFill>
                  <a:srgbClr val="B81D41"/>
                </a:solidFill>
              </a:rPr>
              <a:t>*</a:t>
            </a:r>
            <a:r>
              <a:rPr lang="en-US" sz="2800" dirty="0">
                <a:solidFill>
                  <a:srgbClr val="B81D41"/>
                </a:solidFill>
              </a:rPr>
              <a:t>only for the first push into the </a:t>
            </a:r>
            <a:r>
              <a:rPr lang="en-US" sz="2800" dirty="0" err="1">
                <a:solidFill>
                  <a:srgbClr val="09803B"/>
                </a:solidFill>
              </a:rPr>
              <a:t>new_branch</a:t>
            </a:r>
            <a:endParaRPr lang="en-US" sz="2800" dirty="0">
              <a:solidFill>
                <a:srgbClr val="0980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5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1F48-2AD2-7A47-9AB5-AAB44FA5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branch</a:t>
            </a:r>
            <a:br>
              <a:rPr lang="en-US" dirty="0"/>
            </a:br>
            <a:r>
              <a:rPr lang="en-US" dirty="0"/>
              <a:t>to the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7A47-9CC0-7641-AED4-8FB030059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git checkout master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merge feature/line-4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push</a:t>
            </a:r>
          </a:p>
          <a:p>
            <a:pPr marL="0" indent="0">
              <a:buNone/>
            </a:pPr>
            <a:endParaRPr lang="en-US" sz="2800" dirty="0">
              <a:solidFill>
                <a:srgbClr val="4E4E4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7A9A5-8E04-4640-BB7D-B88C3908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16" y="389467"/>
            <a:ext cx="6698950" cy="5545852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63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98A5-094D-4649-9BAB-0047613E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8F6B-A42F-2F43-A858-3789B045E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git pull</a:t>
            </a:r>
          </a:p>
          <a:p>
            <a:r>
              <a:rPr lang="en-US" sz="2800" dirty="0">
                <a:solidFill>
                  <a:srgbClr val="4E4E4E"/>
                </a:solidFill>
              </a:rPr>
              <a:t>… solve conflicts …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add .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commit -m “fix”</a:t>
            </a:r>
          </a:p>
          <a:p>
            <a:r>
              <a:rPr lang="en-US" sz="2800" dirty="0">
                <a:solidFill>
                  <a:srgbClr val="4E4E4E"/>
                </a:solidFill>
              </a:rPr>
              <a:t>git push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FE41D-1DD8-2F4A-B718-24624A94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66" y="2560896"/>
            <a:ext cx="7150099" cy="3210249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39BAA-8E5A-A548-AC19-B814B1E6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33" y="-678803"/>
            <a:ext cx="7014632" cy="40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9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09B8-0CB6-C84F-81A2-A60DF2C2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A162-9B14-5349-834C-E723ED456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https://dzone.com/articles/top-20-git-commands-with-examples</a:t>
            </a:r>
            <a:endParaRPr lang="ru-RU" sz="2800" dirty="0"/>
          </a:p>
          <a:p>
            <a:r>
              <a:rPr lang="en-US" sz="2800" dirty="0">
                <a:hlinkClick r:id="rId3"/>
              </a:rPr>
              <a:t>https://git-scm.com/book/ru/v1/</a:t>
            </a:r>
            <a:r>
              <a:rPr lang="ru-RU" sz="2800" dirty="0">
                <a:hlinkClick r:id="rId3"/>
              </a:rPr>
              <a:t>Введение-Основы-</a:t>
            </a:r>
            <a:r>
              <a:rPr lang="en-US" sz="2800" dirty="0">
                <a:hlinkClick r:id="rId3"/>
              </a:rPr>
              <a:t>Git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34476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67C21-95A6-A84E-9364-87C06256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7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76665-EC9D-B042-A356-CF12E15448A9}"/>
              </a:ext>
            </a:extLst>
          </p:cNvPr>
          <p:cNvSpPr/>
          <p:nvPr/>
        </p:nvSpPr>
        <p:spPr>
          <a:xfrm>
            <a:off x="4555067" y="3903134"/>
            <a:ext cx="7450667" cy="1446550"/>
          </a:xfrm>
          <a:prstGeom prst="rect">
            <a:avLst/>
          </a:prstGeom>
          <a:noFill/>
          <a:effectLst>
            <a:outerShdw blurRad="139700" dist="165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>
            <a:bevelT prst="convex"/>
            <a:bevelB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</a:t>
            </a:r>
            <a:endParaRPr lang="en-GB" sz="8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46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81AF-8C2E-EF4D-8AF5-5C23F7B7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B9576F-1BBA-1647-AF21-B70E8FDB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202"/>
          <a:stretch/>
        </p:blipFill>
        <p:spPr>
          <a:xfrm>
            <a:off x="4402108" y="804519"/>
            <a:ext cx="6894807" cy="6053482"/>
          </a:xfrm>
          <a:prstGeom prst="rect">
            <a:avLst/>
          </a:prstGeom>
          <a:effectLst>
            <a:outerShdw blurRad="266700" dist="1397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7259C-58CF-1843-9366-BF8589BA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30" y="5528863"/>
            <a:ext cx="1053449" cy="1049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1B2122-7A6A-5F4A-A6EB-4A5A63BAB7F3}"/>
              </a:ext>
            </a:extLst>
          </p:cNvPr>
          <p:cNvSpPr/>
          <p:nvPr/>
        </p:nvSpPr>
        <p:spPr>
          <a:xfrm>
            <a:off x="1606323" y="5674639"/>
            <a:ext cx="5050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4A5DF"/>
                </a:solidFill>
              </a:rPr>
              <a:t>https://</a:t>
            </a:r>
            <a:r>
              <a:rPr lang="en-US" sz="2800" dirty="0" err="1">
                <a:solidFill>
                  <a:srgbClr val="04A5DF"/>
                </a:solidFill>
              </a:rPr>
              <a:t>t.me</a:t>
            </a:r>
            <a:r>
              <a:rPr lang="en-US" sz="2800" dirty="0">
                <a:solidFill>
                  <a:srgbClr val="04A5DF"/>
                </a:solidFill>
              </a:rPr>
              <a:t>/</a:t>
            </a:r>
            <a:r>
              <a:rPr lang="en-US" sz="2800" dirty="0" err="1">
                <a:solidFill>
                  <a:srgbClr val="04A5DF"/>
                </a:solidFill>
              </a:rPr>
              <a:t>GregoryHorvath</a:t>
            </a:r>
            <a:endParaRPr lang="en-US" sz="2800" dirty="0">
              <a:solidFill>
                <a:srgbClr val="04A5D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C1EE8-2EC6-AE4C-8DD1-EF014A2A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2187052"/>
            <a:ext cx="3154288" cy="3154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2A1C85-C5CF-BE49-9E1C-5EEB28534F07}"/>
              </a:ext>
            </a:extLst>
          </p:cNvPr>
          <p:cNvSpPr/>
          <p:nvPr/>
        </p:nvSpPr>
        <p:spPr>
          <a:xfrm>
            <a:off x="1451578" y="274749"/>
            <a:ext cx="8335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https://gitlab.com/GregorHorvatH/git-firststeps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2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2917-E63B-714B-9BE2-A8D4378A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is this a subway map?!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F002FD-BDC6-6342-B671-0B07FE3CE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09" b="32791"/>
          <a:stretch/>
        </p:blipFill>
        <p:spPr>
          <a:xfrm>
            <a:off x="2427857" y="2105782"/>
            <a:ext cx="7950199" cy="3820885"/>
          </a:xfrm>
          <a:prstGeom prst="rect">
            <a:avLst/>
          </a:prstGeom>
          <a:effectLst>
            <a:outerShdw blurRad="469900" dist="228600" dir="5400000" sx="101000" sy="101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0D310-8EB0-5244-9539-BFDD93ED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0768"/>
            <a:ext cx="88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1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1E54-17BF-2C41-956E-B1BDD80E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says Wikipedia about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B5598-70D7-0D4C-8DD0-BDDA5D712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801637" cy="382582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b="1" dirty="0"/>
              <a:t>Git</a:t>
            </a:r>
            <a:r>
              <a:rPr lang="en-US" dirty="0"/>
              <a:t> (</a:t>
            </a:r>
            <a:r>
              <a:rPr lang="en-US" dirty="0">
                <a:hlinkClick r:id="rId2" tooltip="Help:IPA/English"/>
              </a:rPr>
              <a:t>/ɡɪt/</a:t>
            </a:r>
            <a:r>
              <a:rPr lang="en-US" dirty="0"/>
              <a:t>)</a:t>
            </a:r>
            <a:r>
              <a:rPr lang="en-US" baseline="30000" dirty="0">
                <a:hlinkClick r:id="rId3"/>
              </a:rPr>
              <a:t>[7]</a:t>
            </a:r>
            <a:r>
              <a:rPr lang="en-US" dirty="0"/>
              <a:t> is a </a:t>
            </a:r>
            <a:r>
              <a:rPr lang="en-US" dirty="0">
                <a:hlinkClick r:id="rId4" tooltip="Distributed version control"/>
              </a:rPr>
              <a:t>distributed version-control</a:t>
            </a:r>
            <a:r>
              <a:rPr lang="en-US" dirty="0"/>
              <a:t> system for tracking changes in </a:t>
            </a:r>
            <a:r>
              <a:rPr lang="en-US" dirty="0">
                <a:hlinkClick r:id="rId5" tooltip="Source code"/>
              </a:rPr>
              <a:t>source code</a:t>
            </a:r>
            <a:r>
              <a:rPr lang="en-US" dirty="0"/>
              <a:t> during </a:t>
            </a:r>
            <a:r>
              <a:rPr lang="en-US" dirty="0">
                <a:hlinkClick r:id="rId6" tooltip="Software development"/>
              </a:rPr>
              <a:t>software development</a:t>
            </a:r>
            <a:r>
              <a:rPr lang="en-US" dirty="0"/>
              <a:t>.</a:t>
            </a:r>
            <a:r>
              <a:rPr lang="en-US" baseline="30000" dirty="0">
                <a:hlinkClick r:id="rId7"/>
              </a:rPr>
              <a:t>[8]</a:t>
            </a:r>
            <a:r>
              <a:rPr lang="en-US" dirty="0"/>
              <a:t> It is designed for coordinating work among </a:t>
            </a:r>
            <a:r>
              <a:rPr lang="en-US" dirty="0">
                <a:hlinkClick r:id="rId8" tooltip="Programmer"/>
              </a:rPr>
              <a:t>programmers</a:t>
            </a:r>
            <a:r>
              <a:rPr lang="en-US" dirty="0"/>
              <a:t>, but it can be used to track changes in any set of </a:t>
            </a:r>
            <a:r>
              <a:rPr lang="en-US" dirty="0">
                <a:hlinkClick r:id="rId9" tooltip="Computer file"/>
              </a:rPr>
              <a:t>files</a:t>
            </a:r>
            <a:r>
              <a:rPr lang="en-US" dirty="0"/>
              <a:t>. Its goals include speed,</a:t>
            </a:r>
            <a:r>
              <a:rPr lang="en-US" baseline="30000" dirty="0">
                <a:hlinkClick r:id="rId10"/>
              </a:rPr>
              <a:t>[9]</a:t>
            </a:r>
            <a:r>
              <a:rPr lang="en-US" dirty="0"/>
              <a:t> </a:t>
            </a:r>
            <a:r>
              <a:rPr lang="en-US" dirty="0">
                <a:hlinkClick r:id="rId11" tooltip="Data integrity"/>
              </a:rPr>
              <a:t>data integrity</a:t>
            </a:r>
            <a:r>
              <a:rPr lang="en-US" dirty="0"/>
              <a:t>,</a:t>
            </a:r>
            <a:r>
              <a:rPr lang="en-US" baseline="30000" dirty="0">
                <a:hlinkClick r:id="rId12"/>
              </a:rPr>
              <a:t>[10]</a:t>
            </a:r>
            <a:r>
              <a:rPr lang="en-US" dirty="0"/>
              <a:t> and support for distributed, non-linear workflows.</a:t>
            </a:r>
            <a:r>
              <a:rPr lang="en-US" baseline="30000" dirty="0">
                <a:hlinkClick r:id="rId13"/>
              </a:rPr>
              <a:t>[11]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05ECD-B944-714E-A310-50D9F5BA79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" y="108691"/>
            <a:ext cx="1211891" cy="1391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B3C56-DEBB-4F49-92B5-0C6EA7C9EF0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357" t="4062" r="16907"/>
          <a:stretch/>
        </p:blipFill>
        <p:spPr>
          <a:xfrm>
            <a:off x="6253216" y="2015732"/>
            <a:ext cx="4780492" cy="38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4671B-FA5F-C941-8999-F910056BA57D}"/>
              </a:ext>
            </a:extLst>
          </p:cNvPr>
          <p:cNvSpPr txBox="1"/>
          <p:nvPr/>
        </p:nvSpPr>
        <p:spPr>
          <a:xfrm>
            <a:off x="5196779" y="4838141"/>
            <a:ext cx="1798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Version: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1F365-A3B5-B243-A8D1-7DE1B070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88" y="1398067"/>
            <a:ext cx="2808224" cy="34400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60EEE2-26FE-9D49-A029-2B4A5EB820B0}"/>
              </a:ext>
            </a:extLst>
          </p:cNvPr>
          <p:cNvCxnSpPr>
            <a:cxnSpLocks/>
          </p:cNvCxnSpPr>
          <p:nvPr/>
        </p:nvCxnSpPr>
        <p:spPr>
          <a:xfrm>
            <a:off x="5766816" y="3027007"/>
            <a:ext cx="1324864" cy="0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095037-0682-0D46-A567-5E3527518A75}"/>
              </a:ext>
            </a:extLst>
          </p:cNvPr>
          <p:cNvCxnSpPr>
            <a:cxnSpLocks/>
          </p:cNvCxnSpPr>
          <p:nvPr/>
        </p:nvCxnSpPr>
        <p:spPr>
          <a:xfrm>
            <a:off x="5766816" y="3456690"/>
            <a:ext cx="1324864" cy="0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55CEA4-E8AB-0242-ABBB-5C901E264C8E}"/>
              </a:ext>
            </a:extLst>
          </p:cNvPr>
          <p:cNvCxnSpPr>
            <a:cxnSpLocks/>
          </p:cNvCxnSpPr>
          <p:nvPr/>
        </p:nvCxnSpPr>
        <p:spPr>
          <a:xfrm>
            <a:off x="5766816" y="3858365"/>
            <a:ext cx="1324864" cy="0"/>
          </a:xfrm>
          <a:prstGeom prst="line">
            <a:avLst/>
          </a:prstGeom>
          <a:ln w="152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3D751B-8B22-3944-9D57-FC4EB63E2936}"/>
              </a:ext>
            </a:extLst>
          </p:cNvPr>
          <p:cNvSpPr txBox="1"/>
          <p:nvPr/>
        </p:nvSpPr>
        <p:spPr>
          <a:xfrm>
            <a:off x="5196778" y="4838140"/>
            <a:ext cx="1798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Version: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F9898-A4FE-C44E-A7F5-5BAB709F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27" y="289869"/>
            <a:ext cx="4076518" cy="22828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381603E-E941-4441-98CB-44C1F2F74468}"/>
              </a:ext>
            </a:extLst>
          </p:cNvPr>
          <p:cNvGrpSpPr/>
          <p:nvPr/>
        </p:nvGrpSpPr>
        <p:grpSpPr>
          <a:xfrm>
            <a:off x="551258" y="418291"/>
            <a:ext cx="2808224" cy="4024849"/>
            <a:chOff x="551258" y="418291"/>
            <a:chExt cx="2808224" cy="402484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C5D3C6-363E-3949-8BA4-54558110E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58" y="418291"/>
              <a:ext cx="2808224" cy="34400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5A8599-7A9A-5049-89CE-FF016CB27628}"/>
                </a:ext>
              </a:extLst>
            </p:cNvPr>
            <p:cNvSpPr txBox="1"/>
            <p:nvPr/>
          </p:nvSpPr>
          <p:spPr>
            <a:xfrm>
              <a:off x="1056149" y="3858365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513D10-1010-BD49-A1C9-BA1602C3DA8C}"/>
              </a:ext>
            </a:extLst>
          </p:cNvPr>
          <p:cNvGrpSpPr/>
          <p:nvPr/>
        </p:nvGrpSpPr>
        <p:grpSpPr>
          <a:xfrm>
            <a:off x="9133661" y="2723103"/>
            <a:ext cx="2808224" cy="4024849"/>
            <a:chOff x="9133661" y="2723103"/>
            <a:chExt cx="2808224" cy="40248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6BDDF9-E99D-E840-B04F-83D285B5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E40B4-184A-9D40-83CD-156D94C10C1D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73684-135B-ED4E-AFD9-445EAC5920DF}"/>
              </a:ext>
            </a:extLst>
          </p:cNvPr>
          <p:cNvGrpSpPr/>
          <p:nvPr/>
        </p:nvGrpSpPr>
        <p:grpSpPr>
          <a:xfrm>
            <a:off x="2550160" y="2825715"/>
            <a:ext cx="2808224" cy="4024849"/>
            <a:chOff x="9133661" y="2723103"/>
            <a:chExt cx="2808224" cy="402484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8B6FC6-EDE9-C948-AFB7-6BDBE4F1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91CBE2-3EDA-F143-B655-605116616D14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2FFA61-28F0-2F42-944F-1B884E6594E9}"/>
              </a:ext>
            </a:extLst>
          </p:cNvPr>
          <p:cNvGrpSpPr/>
          <p:nvPr/>
        </p:nvGrpSpPr>
        <p:grpSpPr>
          <a:xfrm>
            <a:off x="7195682" y="0"/>
            <a:ext cx="2808224" cy="4024849"/>
            <a:chOff x="9133661" y="2723103"/>
            <a:chExt cx="2808224" cy="402484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EEB2FD3-A996-E140-8BE0-89AA10337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D402C4-E110-3441-A36C-93221040D591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681894-641A-1348-9AB6-D1C61A64AD07}"/>
              </a:ext>
            </a:extLst>
          </p:cNvPr>
          <p:cNvGrpSpPr/>
          <p:nvPr/>
        </p:nvGrpSpPr>
        <p:grpSpPr>
          <a:xfrm>
            <a:off x="6560097" y="2825715"/>
            <a:ext cx="2808224" cy="4024849"/>
            <a:chOff x="9133661" y="2723103"/>
            <a:chExt cx="2808224" cy="402484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7740CD-DBC5-A242-8B56-A4E373F9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67E77C-7075-1847-8560-191778C724B6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7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462468-5DF6-C841-AEEF-D685C1B82F8E}"/>
              </a:ext>
            </a:extLst>
          </p:cNvPr>
          <p:cNvGrpSpPr/>
          <p:nvPr/>
        </p:nvGrpSpPr>
        <p:grpSpPr>
          <a:xfrm>
            <a:off x="3771596" y="-217790"/>
            <a:ext cx="2808224" cy="4024849"/>
            <a:chOff x="9133661" y="2723103"/>
            <a:chExt cx="2808224" cy="402484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A1339AE-C466-6746-BA7B-E90D8E3E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EF97EC-EC4B-F24F-84B3-76D2F9AB6817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EAD1D2-02D0-B54A-9DA7-6809CA763870}"/>
              </a:ext>
            </a:extLst>
          </p:cNvPr>
          <p:cNvGrpSpPr/>
          <p:nvPr/>
        </p:nvGrpSpPr>
        <p:grpSpPr>
          <a:xfrm>
            <a:off x="222448" y="2723103"/>
            <a:ext cx="2808224" cy="4024849"/>
            <a:chOff x="9133661" y="2723103"/>
            <a:chExt cx="2808224" cy="402484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1C98B0-8F38-7A42-A14D-C6EAAD2B0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10CC40-F23A-C34A-AB63-17493F52BA12}"/>
                </a:ext>
              </a:extLst>
            </p:cNvPr>
            <p:cNvSpPr txBox="1"/>
            <p:nvPr/>
          </p:nvSpPr>
          <p:spPr>
            <a:xfrm>
              <a:off x="9638552" y="6163177"/>
              <a:ext cx="179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9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416D9E-26C2-F44A-BE1B-B0631DA18AFC}"/>
              </a:ext>
            </a:extLst>
          </p:cNvPr>
          <p:cNvGrpSpPr/>
          <p:nvPr/>
        </p:nvGrpSpPr>
        <p:grpSpPr>
          <a:xfrm>
            <a:off x="4514854" y="2695467"/>
            <a:ext cx="2808224" cy="4024849"/>
            <a:chOff x="9133661" y="2723103"/>
            <a:chExt cx="2808224" cy="40248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C516DF1-D318-8045-86EE-154C5D76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3C95DB-AAC7-B944-B470-43608B780675}"/>
                </a:ext>
              </a:extLst>
            </p:cNvPr>
            <p:cNvSpPr txBox="1"/>
            <p:nvPr/>
          </p:nvSpPr>
          <p:spPr>
            <a:xfrm>
              <a:off x="9638552" y="6163177"/>
              <a:ext cx="2003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10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69EA6D-A6BD-584B-9019-F4A4D0D6384A}"/>
              </a:ext>
            </a:extLst>
          </p:cNvPr>
          <p:cNvGrpSpPr/>
          <p:nvPr/>
        </p:nvGrpSpPr>
        <p:grpSpPr>
          <a:xfrm>
            <a:off x="9774929" y="-217790"/>
            <a:ext cx="2808224" cy="4024849"/>
            <a:chOff x="9133661" y="2723103"/>
            <a:chExt cx="2808224" cy="402484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AB97530-6850-BE45-AA07-385F7931B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661" y="2723103"/>
              <a:ext cx="2808224" cy="344007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03C4EB-AB74-944E-9FB7-8B985BD2ACD5}"/>
                </a:ext>
              </a:extLst>
            </p:cNvPr>
            <p:cNvSpPr txBox="1"/>
            <p:nvPr/>
          </p:nvSpPr>
          <p:spPr>
            <a:xfrm>
              <a:off x="9638552" y="6163177"/>
              <a:ext cx="20036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Version: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94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8F7511-AC3B-CD4C-9002-A49FE9CF5329}"/>
              </a:ext>
            </a:extLst>
          </p:cNvPr>
          <p:cNvSpPr txBox="1">
            <a:spLocks/>
          </p:cNvSpPr>
          <p:nvPr/>
        </p:nvSpPr>
        <p:spPr>
          <a:xfrm>
            <a:off x="0" y="855312"/>
            <a:ext cx="12192000" cy="1019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CTRL + 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6DA52-0D48-8343-876C-4272BC13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35" y="887381"/>
            <a:ext cx="720671" cy="7206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AAECE3-3C3A-3D40-B489-4C12209BB9AF}"/>
              </a:ext>
            </a:extLst>
          </p:cNvPr>
          <p:cNvGrpSpPr/>
          <p:nvPr/>
        </p:nvGrpSpPr>
        <p:grpSpPr>
          <a:xfrm>
            <a:off x="2572718" y="1969306"/>
            <a:ext cx="6749512" cy="4795706"/>
            <a:chOff x="2572718" y="1969306"/>
            <a:chExt cx="6749512" cy="47957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F00473-5B31-3A46-845B-5A4EBE202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56"/>
            <a:stretch/>
          </p:blipFill>
          <p:spPr>
            <a:xfrm>
              <a:off x="2701870" y="2366909"/>
              <a:ext cx="6449878" cy="4000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6C6FB7-8ECC-914B-9A55-EC0C475F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2718" y="1969306"/>
              <a:ext cx="6749512" cy="479570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3401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977E-3A6D-7842-90D0-98005233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92C58-228C-634C-B9F5-4F893D0C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4E4E4E"/>
                </a:solidFill>
              </a:rPr>
              <a:t>Download and install Git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Check </a:t>
            </a:r>
            <a:r>
              <a:rPr lang="en-US" sz="2800" b="1" dirty="0">
                <a:solidFill>
                  <a:srgbClr val="0070C0"/>
                </a:solidFill>
                <a:latin typeface="Courier" pitchFamily="2" charset="0"/>
              </a:rPr>
              <a:t>git --version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Create account</a:t>
            </a:r>
          </a:p>
          <a:p>
            <a:r>
              <a:rPr lang="en-US" sz="2800" dirty="0">
                <a:solidFill>
                  <a:srgbClr val="4E4E4E"/>
                </a:solidFill>
              </a:rPr>
              <a:t>Create new repository</a:t>
            </a:r>
          </a:p>
          <a:p>
            <a:r>
              <a:rPr lang="en-US" sz="2800" dirty="0">
                <a:solidFill>
                  <a:srgbClr val="4E4E4E"/>
                </a:solidFill>
              </a:rPr>
              <a:t>Init git locally</a:t>
            </a:r>
          </a:p>
          <a:p>
            <a:r>
              <a:rPr lang="en-US" sz="2800" dirty="0">
                <a:solidFill>
                  <a:srgbClr val="4E4E4E"/>
                </a:solidFill>
              </a:rPr>
              <a:t>Link the local and remote repositories</a:t>
            </a:r>
          </a:p>
        </p:txBody>
      </p:sp>
    </p:spTree>
    <p:extLst>
      <p:ext uri="{BB962C8B-B14F-4D97-AF65-F5344CB8AC3E}">
        <p14:creationId xmlns:p14="http://schemas.microsoft.com/office/powerpoint/2010/main" val="229902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EA32D3-D22E-1A49-A039-4A54E5003754}"/>
              </a:ext>
            </a:extLst>
          </p:cNvPr>
          <p:cNvSpPr txBox="1">
            <a:spLocks/>
          </p:cNvSpPr>
          <p:nvPr/>
        </p:nvSpPr>
        <p:spPr>
          <a:xfrm>
            <a:off x="6292312" y="804519"/>
            <a:ext cx="4762542" cy="5054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8A64E-0BA0-F646-A525-95EF3E68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2154115"/>
            <a:ext cx="8674100" cy="3581400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F802ACF-B42E-6C4D-AF10-4BF7E8D2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7289465" cy="104923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Download and install Git</a:t>
            </a:r>
          </a:p>
        </p:txBody>
      </p:sp>
    </p:spTree>
    <p:extLst>
      <p:ext uri="{BB962C8B-B14F-4D97-AF65-F5344CB8AC3E}">
        <p14:creationId xmlns:p14="http://schemas.microsoft.com/office/powerpoint/2010/main" val="206748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A0CD-7F8B-9D4A-85A0-47D10675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Check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git --version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5D778-6CC7-AD46-81EC-FB303B4C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0" y="2145783"/>
            <a:ext cx="9603274" cy="3373051"/>
          </a:xfrm>
          <a:prstGeom prst="rect">
            <a:avLst/>
          </a:prstGeom>
          <a:effectLst>
            <a:outerShdw blurRad="596900" dist="203200" dir="528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247575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387</TotalTime>
  <Words>441</Words>
  <Application>Microsoft Macintosh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Courier</vt:lpstr>
      <vt:lpstr>Gill Sans MT</vt:lpstr>
      <vt:lpstr>Gallery</vt:lpstr>
      <vt:lpstr>Git – first steps</vt:lpstr>
      <vt:lpstr> Gergel Gorvat</vt:lpstr>
      <vt:lpstr> is this a subway map?!</vt:lpstr>
      <vt:lpstr> What says Wikipedia about git</vt:lpstr>
      <vt:lpstr>PowerPoint Presentation</vt:lpstr>
      <vt:lpstr>PowerPoint Presentation</vt:lpstr>
      <vt:lpstr> ROADMAP</vt:lpstr>
      <vt:lpstr> Download and install Git</vt:lpstr>
      <vt:lpstr> Check git --version</vt:lpstr>
      <vt:lpstr> Create account</vt:lpstr>
      <vt:lpstr>If you can see this, you are ready to read the next slide</vt:lpstr>
      <vt:lpstr> Create new repository</vt:lpstr>
      <vt:lpstr> Without readme.md</vt:lpstr>
      <vt:lpstr>Init and Link the local and remote repositories</vt:lpstr>
      <vt:lpstr> With readme.md</vt:lpstr>
      <vt:lpstr> Clone the remote repository</vt:lpstr>
      <vt:lpstr> Clone the remote repository</vt:lpstr>
      <vt:lpstr> Frequently used commands</vt:lpstr>
      <vt:lpstr> branches</vt:lpstr>
      <vt:lpstr> create new branch</vt:lpstr>
      <vt:lpstr>merge branch to the master</vt:lpstr>
      <vt:lpstr> Merge conflicts</vt:lpstr>
      <vt:lpstr> Useful links</vt:lpstr>
      <vt:lpstr>PowerPoint Presentation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– basics</dc:title>
  <dc:creator>Geri Geri</dc:creator>
  <cp:lastModifiedBy>Geri Geri</cp:lastModifiedBy>
  <cp:revision>105</cp:revision>
  <dcterms:created xsi:type="dcterms:W3CDTF">2019-11-23T15:21:14Z</dcterms:created>
  <dcterms:modified xsi:type="dcterms:W3CDTF">2020-09-16T14:55:20Z</dcterms:modified>
</cp:coreProperties>
</file>